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18" Type="http://schemas.openxmlformats.org/officeDocument/2006/relationships/slide" Target="slides/slide13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b84212c95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b84212c95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e531733186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e531733186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e531733186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e531733186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ge531733186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Google Shape;149;ge531733186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e635d47988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7" name="Google Shape;157;ge635d47988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ge5f3f7a33f_0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ge5f3f7a33f_0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5f3f7a33f_0_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" name="Google Shape;65;ge5f3f7a33f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e5f3f7a33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e5f3f7a33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e531733186_0_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e531733186_0_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ge5f3f7a33f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" name="Google Shape;93;ge5f3f7a33f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e5f3f7a33f_0_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e5f3f7a33f_0_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e5f3f7a33f_0_7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e5f3f7a33f_0_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e5f3f7a33f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e5f3f7a33f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5.jp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8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7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1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jpg"/><Relationship Id="rId4" Type="http://schemas.openxmlformats.org/officeDocument/2006/relationships/image" Target="../media/image7.jpg"/><Relationship Id="rId5" Type="http://schemas.openxmlformats.org/officeDocument/2006/relationships/image" Target="../media/image6.jpg"/><Relationship Id="rId6" Type="http://schemas.openxmlformats.org/officeDocument/2006/relationships/image" Target="../media/image2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jpg"/><Relationship Id="rId4" Type="http://schemas.openxmlformats.org/officeDocument/2006/relationships/image" Target="../media/image19.jpg"/><Relationship Id="rId5" Type="http://schemas.openxmlformats.org/officeDocument/2006/relationships/image" Target="../media/image14.jpg"/><Relationship Id="rId6" Type="http://schemas.openxmlformats.org/officeDocument/2006/relationships/image" Target="../media/image10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0.jpg"/><Relationship Id="rId4" Type="http://schemas.openxmlformats.org/officeDocument/2006/relationships/image" Target="../media/image12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Relationship Id="rId4" Type="http://schemas.openxmlformats.org/officeDocument/2006/relationships/image" Target="../media/image11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9.png"/><Relationship Id="rId4" Type="http://schemas.openxmlformats.org/officeDocument/2006/relationships/image" Target="../media/image13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8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2"/>
          <p:cNvSpPr txBox="1"/>
          <p:nvPr/>
        </p:nvSpPr>
        <p:spPr>
          <a:xfrm>
            <a:off x="6617000" y="273825"/>
            <a:ext cx="2013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ora"/>
                <a:ea typeface="Lora"/>
                <a:cs typeface="Lora"/>
                <a:sym typeface="Lora"/>
              </a:rPr>
              <a:t>Madrid </a:t>
            </a:r>
            <a:r>
              <a:rPr b="1" lang="en" sz="1600">
                <a:solidFill>
                  <a:srgbClr val="FF0000"/>
                </a:solidFill>
                <a:latin typeface="Lora"/>
                <a:ea typeface="Lora"/>
                <a:cs typeface="Lora"/>
                <a:sym typeface="Lora"/>
              </a:rPr>
              <a:t>Central</a:t>
            </a:r>
            <a:endParaRPr b="1" sz="1600">
              <a:solidFill>
                <a:srgbClr val="FF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27" name="Google Shape;127;p22"/>
          <p:cNvSpPr txBox="1"/>
          <p:nvPr/>
        </p:nvSpPr>
        <p:spPr>
          <a:xfrm>
            <a:off x="6332000" y="1781800"/>
            <a:ext cx="2689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D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iciembre 2018 a marzo 2019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28" name="Google Shape;128;p22"/>
          <p:cNvSpPr txBox="1"/>
          <p:nvPr/>
        </p:nvSpPr>
        <p:spPr>
          <a:xfrm>
            <a:off x="6385250" y="2730988"/>
            <a:ext cx="258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Abril 2019 a noviembre 2019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29" name="Google Shape;129;p22"/>
          <p:cNvSpPr txBox="1"/>
          <p:nvPr/>
        </p:nvSpPr>
        <p:spPr>
          <a:xfrm>
            <a:off x="6385250" y="3680200"/>
            <a:ext cx="258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Segundo año (dic - feb):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30" name="Google Shape;130;p22"/>
          <p:cNvSpPr txBox="1"/>
          <p:nvPr/>
        </p:nvSpPr>
        <p:spPr>
          <a:xfrm>
            <a:off x="6332000" y="2105100"/>
            <a:ext cx="248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Plaza de </a:t>
            </a:r>
            <a:r>
              <a:rPr lang="en">
                <a:solidFill>
                  <a:srgbClr val="FF0000"/>
                </a:solidFill>
              </a:rPr>
              <a:t>España</a:t>
            </a:r>
            <a:r>
              <a:rPr lang="en"/>
              <a:t>: + 26%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Plaza del </a:t>
            </a:r>
            <a:r>
              <a:rPr lang="en">
                <a:solidFill>
                  <a:srgbClr val="FF0000"/>
                </a:solidFill>
              </a:rPr>
              <a:t>Carmen</a:t>
            </a:r>
            <a:r>
              <a:rPr lang="en"/>
              <a:t>: - 4%</a:t>
            </a:r>
            <a:endParaRPr/>
          </a:p>
        </p:txBody>
      </p:sp>
      <p:sp>
        <p:nvSpPr>
          <p:cNvPr id="131" name="Google Shape;131;p22"/>
          <p:cNvSpPr txBox="1"/>
          <p:nvPr/>
        </p:nvSpPr>
        <p:spPr>
          <a:xfrm>
            <a:off x="6380150" y="4046850"/>
            <a:ext cx="248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Plaza de </a:t>
            </a:r>
            <a:r>
              <a:rPr lang="en">
                <a:solidFill>
                  <a:srgbClr val="FF0000"/>
                </a:solidFill>
              </a:rPr>
              <a:t>España</a:t>
            </a:r>
            <a:r>
              <a:rPr lang="en">
                <a:solidFill>
                  <a:schemeClr val="dk1"/>
                </a:solidFill>
              </a:rPr>
              <a:t>: - 23%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Plaza del </a:t>
            </a:r>
            <a:r>
              <a:rPr lang="en">
                <a:solidFill>
                  <a:srgbClr val="FF0000"/>
                </a:solidFill>
              </a:rPr>
              <a:t>Carmen</a:t>
            </a:r>
            <a:r>
              <a:rPr lang="en">
                <a:solidFill>
                  <a:schemeClr val="dk1"/>
                </a:solidFill>
              </a:rPr>
              <a:t>: - 9%</a:t>
            </a:r>
            <a:endParaRPr/>
          </a:p>
        </p:txBody>
      </p:sp>
      <p:sp>
        <p:nvSpPr>
          <p:cNvPr id="132" name="Google Shape;132;p22"/>
          <p:cNvSpPr txBox="1"/>
          <p:nvPr/>
        </p:nvSpPr>
        <p:spPr>
          <a:xfrm>
            <a:off x="6332000" y="3044000"/>
            <a:ext cx="248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Plaza de </a:t>
            </a:r>
            <a:r>
              <a:rPr lang="en">
                <a:solidFill>
                  <a:srgbClr val="FF0000"/>
                </a:solidFill>
              </a:rPr>
              <a:t>España</a:t>
            </a:r>
            <a:r>
              <a:rPr lang="en">
                <a:solidFill>
                  <a:schemeClr val="dk1"/>
                </a:solidFill>
              </a:rPr>
              <a:t>: - 17%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Plaza del </a:t>
            </a:r>
            <a:r>
              <a:rPr lang="en">
                <a:solidFill>
                  <a:srgbClr val="FF0000"/>
                </a:solidFill>
              </a:rPr>
              <a:t>Carmen</a:t>
            </a:r>
            <a:r>
              <a:rPr lang="en">
                <a:solidFill>
                  <a:schemeClr val="dk1"/>
                </a:solidFill>
              </a:rPr>
              <a:t>: - 24%</a:t>
            </a:r>
            <a:endParaRPr/>
          </a:p>
        </p:txBody>
      </p:sp>
      <p:sp>
        <p:nvSpPr>
          <p:cNvPr id="133" name="Google Shape;133;p22"/>
          <p:cNvSpPr txBox="1"/>
          <p:nvPr/>
        </p:nvSpPr>
        <p:spPr>
          <a:xfrm>
            <a:off x="6332000" y="832600"/>
            <a:ext cx="2583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Primer año: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34" name="Google Shape;134;p22"/>
          <p:cNvSpPr txBox="1"/>
          <p:nvPr/>
        </p:nvSpPr>
        <p:spPr>
          <a:xfrm>
            <a:off x="6332000" y="1166200"/>
            <a:ext cx="2486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Plaza de </a:t>
            </a:r>
            <a:r>
              <a:rPr lang="en">
                <a:solidFill>
                  <a:srgbClr val="FF0000"/>
                </a:solidFill>
              </a:rPr>
              <a:t>España</a:t>
            </a:r>
            <a:r>
              <a:rPr lang="en"/>
              <a:t>: -3%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Plaza del </a:t>
            </a:r>
            <a:r>
              <a:rPr lang="en">
                <a:solidFill>
                  <a:srgbClr val="FF0000"/>
                </a:solidFill>
              </a:rPr>
              <a:t>Carmen</a:t>
            </a:r>
            <a:r>
              <a:rPr lang="en"/>
              <a:t>: -17%</a:t>
            </a:r>
            <a:endParaRPr/>
          </a:p>
        </p:txBody>
      </p:sp>
      <p:pic>
        <p:nvPicPr>
          <p:cNvPr id="135" name="Google Shape;135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7100" y="453675"/>
            <a:ext cx="6027200" cy="41352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7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Google Shape;140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1500" y="1268325"/>
            <a:ext cx="4459253" cy="2529325"/>
          </a:xfrm>
          <a:prstGeom prst="rect">
            <a:avLst/>
          </a:prstGeom>
          <a:noFill/>
          <a:ln>
            <a:noFill/>
          </a:ln>
        </p:spPr>
      </p:pic>
      <p:sp>
        <p:nvSpPr>
          <p:cNvPr id="141" name="Google Shape;141;p23"/>
          <p:cNvSpPr txBox="1"/>
          <p:nvPr/>
        </p:nvSpPr>
        <p:spPr>
          <a:xfrm>
            <a:off x="6095150" y="1617450"/>
            <a:ext cx="21801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Media anual </a:t>
            </a:r>
            <a:r>
              <a:rPr b="1" lang="en">
                <a:solidFill>
                  <a:srgbClr val="FF0000"/>
                </a:solidFill>
                <a:latin typeface="Lora"/>
                <a:ea typeface="Lora"/>
                <a:cs typeface="Lora"/>
                <a:sym typeface="Lora"/>
              </a:rPr>
              <a:t>2019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:</a:t>
            </a:r>
            <a:endParaRPr b="1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Plaza de </a:t>
            </a:r>
            <a:r>
              <a:rPr b="1" lang="en">
                <a:solidFill>
                  <a:srgbClr val="FF0000"/>
                </a:solidFill>
                <a:latin typeface="Lora"/>
                <a:ea typeface="Lora"/>
                <a:cs typeface="Lora"/>
                <a:sym typeface="Lora"/>
              </a:rPr>
              <a:t>España</a:t>
            </a:r>
            <a:endParaRPr b="1">
              <a:solidFill>
                <a:srgbClr val="FF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Plaza del </a:t>
            </a:r>
            <a:r>
              <a:rPr b="1" lang="en">
                <a:solidFill>
                  <a:srgbClr val="FF0000"/>
                </a:solidFill>
                <a:latin typeface="Lora"/>
                <a:ea typeface="Lora"/>
                <a:cs typeface="Lora"/>
                <a:sym typeface="Lora"/>
              </a:rPr>
              <a:t>Carmen</a:t>
            </a:r>
            <a:endParaRPr b="1">
              <a:solidFill>
                <a:srgbClr val="FF0000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23"/>
          <p:cNvSpPr/>
          <p:nvPr/>
        </p:nvSpPr>
        <p:spPr>
          <a:xfrm>
            <a:off x="7898300" y="2150425"/>
            <a:ext cx="709500" cy="6207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" name="Google Shape;143;p23"/>
          <p:cNvSpPr txBox="1"/>
          <p:nvPr/>
        </p:nvSpPr>
        <p:spPr>
          <a:xfrm>
            <a:off x="7938950" y="2260663"/>
            <a:ext cx="62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Lora"/>
                <a:ea typeface="Lora"/>
                <a:cs typeface="Lora"/>
                <a:sym typeface="Lora"/>
              </a:rPr>
              <a:t>39,76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4" name="Google Shape;144;p23"/>
          <p:cNvSpPr/>
          <p:nvPr/>
        </p:nvSpPr>
        <p:spPr>
          <a:xfrm>
            <a:off x="7898300" y="2861700"/>
            <a:ext cx="709500" cy="620700"/>
          </a:xfrm>
          <a:prstGeom prst="ellipse">
            <a:avLst/>
          </a:prstGeom>
          <a:solidFill>
            <a:schemeClr val="dk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p23"/>
          <p:cNvSpPr txBox="1"/>
          <p:nvPr/>
        </p:nvSpPr>
        <p:spPr>
          <a:xfrm>
            <a:off x="7938950" y="2971938"/>
            <a:ext cx="628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  <a:highlight>
                  <a:schemeClr val="dk1"/>
                </a:highlight>
                <a:latin typeface="Lora"/>
                <a:ea typeface="Lora"/>
                <a:cs typeface="Lora"/>
                <a:sym typeface="Lora"/>
              </a:rPr>
              <a:t>36,12</a:t>
            </a:r>
            <a:endParaRPr>
              <a:solidFill>
                <a:schemeClr val="lt1"/>
              </a:solidFill>
              <a:highlight>
                <a:schemeClr val="dk1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46" name="Google Shape;146;p23"/>
          <p:cNvSpPr txBox="1"/>
          <p:nvPr/>
        </p:nvSpPr>
        <p:spPr>
          <a:xfrm>
            <a:off x="6594800" y="837225"/>
            <a:ext cx="2013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ora"/>
                <a:ea typeface="Lora"/>
                <a:cs typeface="Lora"/>
                <a:sym typeface="Lora"/>
              </a:rPr>
              <a:t>Madrid </a:t>
            </a:r>
            <a:r>
              <a:rPr b="1" lang="en" sz="1600">
                <a:solidFill>
                  <a:srgbClr val="FF0000"/>
                </a:solidFill>
                <a:latin typeface="Lora"/>
                <a:ea typeface="Lora"/>
                <a:cs typeface="Lora"/>
                <a:sym typeface="Lora"/>
              </a:rPr>
              <a:t>Central</a:t>
            </a:r>
            <a:endParaRPr b="1" sz="1600">
              <a:solidFill>
                <a:srgbClr val="FF0000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4"/>
          <p:cNvSpPr txBox="1"/>
          <p:nvPr/>
        </p:nvSpPr>
        <p:spPr>
          <a:xfrm>
            <a:off x="6572575" y="895500"/>
            <a:ext cx="2013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ora"/>
                <a:ea typeface="Lora"/>
                <a:cs typeface="Lora"/>
                <a:sym typeface="Lora"/>
              </a:rPr>
              <a:t>BONUS TRACK</a:t>
            </a:r>
            <a:endParaRPr b="1"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ora"/>
                <a:ea typeface="Lora"/>
                <a:cs typeface="Lora"/>
                <a:sym typeface="Lora"/>
              </a:rPr>
              <a:t>Situación </a:t>
            </a:r>
            <a:r>
              <a:rPr b="1" lang="en" sz="1600">
                <a:solidFill>
                  <a:srgbClr val="FF0000"/>
                </a:solidFill>
                <a:latin typeface="Lora"/>
                <a:ea typeface="Lora"/>
                <a:cs typeface="Lora"/>
                <a:sym typeface="Lora"/>
              </a:rPr>
              <a:t>actual</a:t>
            </a:r>
            <a:endParaRPr b="1" sz="1600">
              <a:solidFill>
                <a:srgbClr val="FF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52" name="Google Shape;152;p24"/>
          <p:cNvSpPr txBox="1"/>
          <p:nvPr/>
        </p:nvSpPr>
        <p:spPr>
          <a:xfrm>
            <a:off x="6572575" y="2293250"/>
            <a:ext cx="2013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  <a:latin typeface="Lora"/>
                <a:ea typeface="Lora"/>
                <a:cs typeface="Lora"/>
                <a:sym typeface="Lora"/>
              </a:rPr>
              <a:t>bajos</a:t>
            </a:r>
            <a:r>
              <a:rPr b="1" lang="en" sz="1600">
                <a:latin typeface="Lora"/>
                <a:ea typeface="Lora"/>
                <a:cs typeface="Lora"/>
                <a:sym typeface="Lora"/>
              </a:rPr>
              <a:t> </a:t>
            </a:r>
            <a:r>
              <a:rPr b="1" lang="en" sz="1600">
                <a:latin typeface="Lora"/>
                <a:ea typeface="Lora"/>
                <a:cs typeface="Lora"/>
                <a:sym typeface="Lora"/>
              </a:rPr>
              <a:t>históricos</a:t>
            </a:r>
            <a:r>
              <a:rPr b="1" lang="en" sz="1600">
                <a:latin typeface="Lora"/>
                <a:ea typeface="Lora"/>
                <a:cs typeface="Lora"/>
                <a:sym typeface="Lora"/>
              </a:rPr>
              <a:t>!</a:t>
            </a:r>
            <a:endParaRPr b="1" sz="1600">
              <a:solidFill>
                <a:srgbClr val="FF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5050" y="453650"/>
            <a:ext cx="6267775" cy="435605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54" name="Google Shape;154;p24"/>
          <p:cNvCxnSpPr/>
          <p:nvPr/>
        </p:nvCxnSpPr>
        <p:spPr>
          <a:xfrm flipH="1" rot="10800000">
            <a:off x="573125" y="2564550"/>
            <a:ext cx="5518200" cy="7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31075" y="1370313"/>
            <a:ext cx="2481850" cy="2402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Google Shape;58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575" y="562550"/>
            <a:ext cx="2130950" cy="140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" name="Google Shape;59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05375" y="3038400"/>
            <a:ext cx="2368250" cy="1474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0" name="Google Shape;60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33575" y="2666463"/>
            <a:ext cx="1553074" cy="2218574"/>
          </a:xfrm>
          <a:prstGeom prst="rect">
            <a:avLst/>
          </a:prstGeom>
          <a:noFill/>
          <a:ln>
            <a:noFill/>
          </a:ln>
        </p:spPr>
      </p:pic>
      <p:sp>
        <p:nvSpPr>
          <p:cNvPr id="61" name="Google Shape;61;p14"/>
          <p:cNvSpPr txBox="1"/>
          <p:nvPr>
            <p:ph type="ctrTitle"/>
          </p:nvPr>
        </p:nvSpPr>
        <p:spPr>
          <a:xfrm>
            <a:off x="2119476" y="1346000"/>
            <a:ext cx="44664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300"/>
              <a:t>40</a:t>
            </a:r>
            <a:endParaRPr sz="11300"/>
          </a:p>
        </p:txBody>
      </p:sp>
      <p:pic>
        <p:nvPicPr>
          <p:cNvPr id="62" name="Google Shape;62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513525" y="562549"/>
            <a:ext cx="2660099" cy="1330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8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7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5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7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42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7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Google Shape;67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7425" y="1563225"/>
            <a:ext cx="3356275" cy="1887276"/>
          </a:xfrm>
          <a:prstGeom prst="rect">
            <a:avLst/>
          </a:prstGeom>
          <a:noFill/>
          <a:ln>
            <a:noFill/>
          </a:ln>
        </p:spPr>
      </p:pic>
      <p:sp>
        <p:nvSpPr>
          <p:cNvPr id="68" name="Google Shape;68;p15"/>
          <p:cNvSpPr txBox="1"/>
          <p:nvPr/>
        </p:nvSpPr>
        <p:spPr>
          <a:xfrm>
            <a:off x="963000" y="886825"/>
            <a:ext cx="2595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Lora"/>
                <a:ea typeface="Lora"/>
                <a:cs typeface="Lora"/>
                <a:sym typeface="Lora"/>
              </a:rPr>
              <a:t>Bicimad</a:t>
            </a:r>
            <a:endParaRPr sz="27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5339850" y="531325"/>
            <a:ext cx="2595900" cy="56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500">
                <a:latin typeface="Lora"/>
                <a:ea typeface="Lora"/>
                <a:cs typeface="Lora"/>
                <a:sym typeface="Lora"/>
              </a:rPr>
              <a:t>Trafico</a:t>
            </a:r>
            <a:endParaRPr sz="25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70" name="Google Shape;70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25325" y="2313750"/>
            <a:ext cx="1569400" cy="2354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34036" y="1212825"/>
            <a:ext cx="2405964" cy="157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300376" y="1456225"/>
            <a:ext cx="2470975" cy="1645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6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6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3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39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5800" y="474225"/>
            <a:ext cx="2658124" cy="2471276"/>
          </a:xfrm>
          <a:prstGeom prst="rect">
            <a:avLst/>
          </a:prstGeom>
          <a:noFill/>
          <a:ln>
            <a:noFill/>
          </a:ln>
        </p:spPr>
      </p:pic>
      <p:sp>
        <p:nvSpPr>
          <p:cNvPr id="78" name="Google Shape;78;p16"/>
          <p:cNvSpPr txBox="1"/>
          <p:nvPr/>
        </p:nvSpPr>
        <p:spPr>
          <a:xfrm>
            <a:off x="677875" y="2730875"/>
            <a:ext cx="26580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Lora"/>
                <a:ea typeface="Lora"/>
                <a:cs typeface="Lora"/>
                <a:sym typeface="Lora"/>
              </a:rPr>
              <a:t>Limitar el </a:t>
            </a:r>
            <a:r>
              <a:rPr b="1" lang="en" sz="1500">
                <a:latin typeface="Lora"/>
                <a:ea typeface="Lora"/>
                <a:cs typeface="Lora"/>
                <a:sym typeface="Lora"/>
              </a:rPr>
              <a:t>tráfico</a:t>
            </a:r>
            <a:endParaRPr b="1" sz="1500"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Lora"/>
              <a:ea typeface="Lora"/>
              <a:cs typeface="Lora"/>
              <a:sym typeface="Lora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5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latin typeface="Lora"/>
                <a:ea typeface="Lora"/>
                <a:cs typeface="Lora"/>
                <a:sym typeface="Lora"/>
              </a:rPr>
              <a:t>Mejorar la calidad del aire</a:t>
            </a:r>
            <a:endParaRPr b="1" sz="15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79" name="Google Shape;79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45100" y="340450"/>
            <a:ext cx="3711826" cy="4307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/>
        </p:nvSpPr>
        <p:spPr>
          <a:xfrm>
            <a:off x="2266025" y="1265525"/>
            <a:ext cx="1098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ora"/>
                <a:ea typeface="Lora"/>
                <a:cs typeface="Lora"/>
                <a:sym typeface="Lora"/>
              </a:rPr>
              <a:t>NO2</a:t>
            </a:r>
            <a:endParaRPr b="1" sz="16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85" name="Google Shape;85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100" y="340450"/>
            <a:ext cx="3711826" cy="4307226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7"/>
          <p:cNvSpPr txBox="1"/>
          <p:nvPr/>
        </p:nvSpPr>
        <p:spPr>
          <a:xfrm>
            <a:off x="956100" y="2364000"/>
            <a:ext cx="28479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ora"/>
                <a:ea typeface="Lora"/>
                <a:cs typeface="Lora"/>
                <a:sym typeface="Lora"/>
              </a:rPr>
              <a:t>Estaciones </a:t>
            </a:r>
            <a:r>
              <a:rPr b="1" lang="en" sz="1600">
                <a:latin typeface="Lora"/>
                <a:ea typeface="Lora"/>
                <a:cs typeface="Lora"/>
                <a:sym typeface="Lora"/>
              </a:rPr>
              <a:t>meteorologicas</a:t>
            </a:r>
            <a:r>
              <a:rPr b="1" lang="en" sz="1600">
                <a:latin typeface="Lora"/>
                <a:ea typeface="Lora"/>
                <a:cs typeface="Lora"/>
                <a:sym typeface="Lora"/>
              </a:rPr>
              <a:t>:</a:t>
            </a:r>
            <a:endParaRPr b="1"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ora"/>
                <a:ea typeface="Lora"/>
                <a:cs typeface="Lora"/>
                <a:sym typeface="Lora"/>
              </a:rPr>
              <a:t>Plaza del Carmen</a:t>
            </a:r>
            <a:endParaRPr b="1"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ora"/>
                <a:ea typeface="Lora"/>
                <a:cs typeface="Lora"/>
                <a:sym typeface="Lora"/>
              </a:rPr>
              <a:t>Plaza de España</a:t>
            </a:r>
            <a:endParaRPr b="1" sz="16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87" name="Google Shape;87;p1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56100" y="1194037"/>
            <a:ext cx="649851" cy="574075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7"/>
          <p:cNvSpPr/>
          <p:nvPr/>
        </p:nvSpPr>
        <p:spPr>
          <a:xfrm>
            <a:off x="1732438" y="1328363"/>
            <a:ext cx="407100" cy="3054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89" name="Google Shape;89;p17"/>
          <p:cNvCxnSpPr/>
          <p:nvPr/>
        </p:nvCxnSpPr>
        <p:spPr>
          <a:xfrm>
            <a:off x="4514450" y="1161925"/>
            <a:ext cx="1036200" cy="347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0" name="Google Shape;90;p17"/>
          <p:cNvCxnSpPr/>
          <p:nvPr/>
        </p:nvCxnSpPr>
        <p:spPr>
          <a:xfrm flipH="1">
            <a:off x="6719825" y="1879775"/>
            <a:ext cx="1813200" cy="444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2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8"/>
          <p:cNvSpPr txBox="1"/>
          <p:nvPr/>
        </p:nvSpPr>
        <p:spPr>
          <a:xfrm>
            <a:off x="6912275" y="710475"/>
            <a:ext cx="2013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  <a:latin typeface="Lora"/>
                <a:ea typeface="Lora"/>
                <a:cs typeface="Lora"/>
                <a:sym typeface="Lora"/>
              </a:rPr>
              <a:t>Antes</a:t>
            </a:r>
            <a:r>
              <a:rPr b="1" lang="en" sz="1600">
                <a:latin typeface="Lora"/>
                <a:ea typeface="Lora"/>
                <a:cs typeface="Lora"/>
                <a:sym typeface="Lora"/>
              </a:rPr>
              <a:t> de Madrid Central</a:t>
            </a:r>
            <a:endParaRPr b="1" sz="16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96" name="Google Shape;96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12750" y="2233386"/>
            <a:ext cx="2013000" cy="528839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8"/>
          <p:cNvSpPr txBox="1"/>
          <p:nvPr/>
        </p:nvSpPr>
        <p:spPr>
          <a:xfrm>
            <a:off x="7004100" y="3004700"/>
            <a:ext cx="1487700" cy="6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Limite por año: 40 ug/m3 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98" name="Google Shape;98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5050" y="461000"/>
            <a:ext cx="6407951" cy="435369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9" name="Google Shape;99;p18"/>
          <p:cNvCxnSpPr/>
          <p:nvPr/>
        </p:nvCxnSpPr>
        <p:spPr>
          <a:xfrm flipH="1" rot="10800000">
            <a:off x="448225" y="2586450"/>
            <a:ext cx="5922300" cy="147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9"/>
          <p:cNvSpPr txBox="1"/>
          <p:nvPr/>
        </p:nvSpPr>
        <p:spPr>
          <a:xfrm>
            <a:off x="6912275" y="710475"/>
            <a:ext cx="20130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FF0000"/>
                </a:solidFill>
                <a:latin typeface="Lora"/>
                <a:ea typeface="Lora"/>
                <a:cs typeface="Lora"/>
                <a:sym typeface="Lora"/>
              </a:rPr>
              <a:t>Antes</a:t>
            </a:r>
            <a:r>
              <a:rPr b="1" lang="en" sz="1600">
                <a:latin typeface="Lora"/>
                <a:ea typeface="Lora"/>
                <a:cs typeface="Lora"/>
                <a:sym typeface="Lora"/>
              </a:rPr>
              <a:t> de Madrid Central</a:t>
            </a:r>
            <a:endParaRPr b="1" sz="16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05" name="Google Shape;105;p19"/>
          <p:cNvSpPr txBox="1"/>
          <p:nvPr/>
        </p:nvSpPr>
        <p:spPr>
          <a:xfrm>
            <a:off x="7023275" y="1725150"/>
            <a:ext cx="16578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Enero</a:t>
            </a:r>
            <a:endParaRPr b="1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Febrero</a:t>
            </a:r>
            <a:endParaRPr b="1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Marzo</a:t>
            </a:r>
            <a:endParaRPr b="1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Septiembre</a:t>
            </a:r>
            <a:endParaRPr b="1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Octubre</a:t>
            </a:r>
            <a:endParaRPr b="1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Noviembre</a:t>
            </a:r>
            <a:endParaRPr b="1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Diciembre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06" name="Google Shape;106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254500" y="2571751"/>
            <a:ext cx="476726" cy="283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9450" y="455800"/>
            <a:ext cx="6607475" cy="38981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3800" y="985825"/>
            <a:ext cx="4762500" cy="3171825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20"/>
          <p:cNvSpPr txBox="1"/>
          <p:nvPr/>
        </p:nvSpPr>
        <p:spPr>
          <a:xfrm>
            <a:off x="5328500" y="1336500"/>
            <a:ext cx="3648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Corona </a:t>
            </a:r>
            <a:r>
              <a:rPr b="1" lang="en">
                <a:solidFill>
                  <a:srgbClr val="FF0000"/>
                </a:solidFill>
                <a:latin typeface="Lora"/>
                <a:ea typeface="Lora"/>
                <a:cs typeface="Lora"/>
                <a:sym typeface="Lora"/>
              </a:rPr>
              <a:t>virus</a:t>
            </a:r>
            <a:r>
              <a:rPr b="1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: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FF0000"/>
                </a:solidFill>
                <a:latin typeface="Lora"/>
                <a:ea typeface="Lora"/>
                <a:cs typeface="Lora"/>
                <a:sym typeface="Lora"/>
              </a:rPr>
              <a:t>Cambio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 en los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hábitos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 durante y 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después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 del estado de alarma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14" name="Google Shape;114;p20"/>
          <p:cNvSpPr txBox="1"/>
          <p:nvPr/>
        </p:nvSpPr>
        <p:spPr>
          <a:xfrm>
            <a:off x="5328500" y="2723275"/>
            <a:ext cx="36486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Madrid </a:t>
            </a:r>
            <a:r>
              <a:rPr b="1" lang="en">
                <a:solidFill>
                  <a:srgbClr val="FF0000"/>
                </a:solidFill>
                <a:latin typeface="Lora"/>
                <a:ea typeface="Lora"/>
                <a:cs typeface="Lora"/>
                <a:sym typeface="Lora"/>
              </a:rPr>
              <a:t>Central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 antes del estado de alarma:</a:t>
            </a:r>
            <a:endParaRPr b="1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latin typeface="Lora"/>
                <a:ea typeface="Lora"/>
                <a:cs typeface="Lora"/>
                <a:sym typeface="Lora"/>
              </a:rPr>
              <a:t>Diciembre</a:t>
            </a:r>
            <a:r>
              <a:rPr b="1" lang="en">
                <a:latin typeface="Lora"/>
                <a:ea typeface="Lora"/>
                <a:cs typeface="Lora"/>
                <a:sym typeface="Lora"/>
              </a:rPr>
              <a:t> 2018 a febrero 2020</a:t>
            </a:r>
            <a:endParaRPr b="1"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1"/>
          <p:cNvSpPr txBox="1"/>
          <p:nvPr/>
        </p:nvSpPr>
        <p:spPr>
          <a:xfrm>
            <a:off x="6845650" y="710475"/>
            <a:ext cx="20130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Lora"/>
                <a:ea typeface="Lora"/>
                <a:cs typeface="Lora"/>
                <a:sym typeface="Lora"/>
              </a:rPr>
              <a:t>Madrid </a:t>
            </a:r>
            <a:r>
              <a:rPr b="1" lang="en" sz="1600">
                <a:solidFill>
                  <a:srgbClr val="FF0000"/>
                </a:solidFill>
                <a:latin typeface="Lora"/>
                <a:ea typeface="Lora"/>
                <a:cs typeface="Lora"/>
                <a:sym typeface="Lora"/>
              </a:rPr>
              <a:t>Central</a:t>
            </a:r>
            <a:endParaRPr b="1" sz="1600">
              <a:solidFill>
                <a:srgbClr val="FF0000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20" name="Google Shape;120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453675"/>
            <a:ext cx="6286500" cy="4371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1" name="Google Shape;121;p21"/>
          <p:cNvCxnSpPr/>
          <p:nvPr/>
        </p:nvCxnSpPr>
        <p:spPr>
          <a:xfrm>
            <a:off x="609875" y="2571750"/>
            <a:ext cx="56358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